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4" r:id="rId15"/>
    <p:sldId id="270" r:id="rId16"/>
    <p:sldId id="271" r:id="rId17"/>
    <p:sldId id="272" r:id="rId18"/>
    <p:sldId id="275" r:id="rId19"/>
    <p:sldId id="273" r:id="rId20"/>
    <p:sldId id="27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2454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feed?section=search&amp;q=#%D0%B2%D0%BE%D1%81%D0%BF%D0%B8%D1%82%D1%8B%D0%B2%D0%B0%D0%B5%D0%BC%D0%B2%D0%BC%D0%B5%D1%81%D1%82%D0%B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0634" y="3225616"/>
            <a:ext cx="7766936" cy="1646302"/>
          </a:xfrm>
        </p:spPr>
        <p:txBody>
          <a:bodyPr/>
          <a:lstStyle/>
          <a:p>
            <a:r>
              <a:rPr lang="ru-RU" sz="3500" cap="all" dirty="0"/>
              <a:t>ПРАКТИЧЕСКОЕ РУКОВОДСТВО</a:t>
            </a:r>
            <a:br>
              <a:rPr lang="ru-RU" sz="3500" cap="all" dirty="0"/>
            </a:br>
            <a:r>
              <a:rPr lang="ru-RU" sz="3500" cap="all" dirty="0"/>
              <a:t>«ВОСПИТАТЕЛЮ О ВОСПИТАНИИ</a:t>
            </a:r>
            <a:r>
              <a:rPr lang="ru-RU" sz="3500" cap="all" dirty="0" smtClean="0"/>
              <a:t>»</a:t>
            </a:r>
            <a:br>
              <a:rPr lang="ru-RU" sz="3500" cap="all" dirty="0" smtClean="0"/>
            </a:br>
            <a:r>
              <a:rPr lang="ru-RU" sz="3500" cap="all" dirty="0"/>
              <a:t/>
            </a:r>
            <a:br>
              <a:rPr lang="ru-RU" sz="3500" cap="all" dirty="0"/>
            </a:br>
            <a:r>
              <a:rPr lang="ru-RU" sz="3500" cap="all" dirty="0"/>
              <a:t/>
            </a:r>
            <a:br>
              <a:rPr lang="ru-RU" sz="3500" cap="all" dirty="0"/>
            </a:br>
            <a:r>
              <a:rPr lang="ru-RU" sz="3500" dirty="0"/>
              <a:t/>
            </a:r>
            <a:br>
              <a:rPr lang="ru-RU" sz="3500" dirty="0"/>
            </a:br>
            <a:endParaRPr lang="ru-RU" sz="3500" dirty="0"/>
          </a:p>
        </p:txBody>
      </p:sp>
      <p:pic>
        <p:nvPicPr>
          <p:cNvPr id="1026" name="Picture 2" descr="https://catherineasquithgallery.com/uploads/posts/2021-02/1614514122_120-p-deti-na-belom-fone-1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46" y="2888246"/>
            <a:ext cx="4838430" cy="396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411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hlinkClick r:id="rId2"/>
              </a:rPr>
              <a:t>#Воспитываем Вместе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Практическое руководство «Воспитателю о воспитании» предлагает педагогу профессиональный инструмент реализации программы воспитания в дошкольных образовательных организациях. Содержание практического руководства направлено на достижение цели воспитания через решение следующих задач:</a:t>
            </a:r>
          </a:p>
          <a:p>
            <a:r>
              <a:rPr lang="ru-RU" dirty="0"/>
              <a:t>содействие становлению первичных представлений о базовых ценностях российского общества;</a:t>
            </a:r>
          </a:p>
          <a:p>
            <a:r>
              <a:rPr lang="ru-RU" dirty="0"/>
              <a:t>формирование ценностного отношения к окружающему миру, другим людям, самому себе;</a:t>
            </a:r>
          </a:p>
          <a:p>
            <a:r>
              <a:rPr lang="ru-RU" dirty="0"/>
              <a:t>поддержка освоения первичного опыта деятельности и поведения в соответствии с базовыми ценностями и нормами российского общества.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92595" y="6251944"/>
            <a:ext cx="7528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/>
              <a:t>Воспитателю о воспитании детей 5-7 лет в детском саду и семье.</a:t>
            </a:r>
            <a:br>
              <a:rPr lang="ru-RU" sz="1200" i="1" dirty="0"/>
            </a:br>
            <a:r>
              <a:rPr lang="ru-RU" sz="1200" i="1" dirty="0"/>
              <a:t>Практическое руководство по реализации Программы воспитания — М.: ФГБНУ </a:t>
            </a:r>
            <a:br>
              <a:rPr lang="ru-RU" sz="1200" i="1" dirty="0"/>
            </a:br>
            <a:r>
              <a:rPr lang="ru-RU" sz="1200" i="1" dirty="0"/>
              <a:t>«Институт изучения детства, семьи и воспитания Российской академии образования», 2022. — . </a:t>
            </a:r>
          </a:p>
        </p:txBody>
      </p:sp>
    </p:spTree>
    <p:extLst>
      <p:ext uri="{BB962C8B-B14F-4D97-AF65-F5344CB8AC3E}">
        <p14:creationId xmlns:p14="http://schemas.microsoft.com/office/powerpoint/2010/main" val="2702765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Практическое </a:t>
            </a:r>
            <a:r>
              <a:rPr lang="ru-RU" b="1" dirty="0" smtClean="0"/>
              <a:t>руководство включает в себя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9 </a:t>
            </a:r>
            <a:r>
              <a:rPr lang="ru-RU" dirty="0"/>
              <a:t>тетрадей для воспитателей – по количеству месяцев учебного года;</a:t>
            </a:r>
          </a:p>
          <a:p>
            <a:r>
              <a:rPr lang="ru-RU" dirty="0"/>
              <a:t>3 формы взаимодействия – «Педагог–Дети», «Педагог–Родители», «Родители–Ребёнок»;</a:t>
            </a:r>
          </a:p>
          <a:p>
            <a:r>
              <a:rPr lang="ru-RU" dirty="0"/>
              <a:t>6 содержательных форматов организации воспитательной работы в условиях взаимодействия образовательной организации и семьи – «Смотрим вместе», «Читаем вместе», «Рассуждаем вместе», «Играем вместе», «Мастерим вместе», «Трудимся вместе</a:t>
            </a:r>
            <a:r>
              <a:rPr lang="ru-RU" dirty="0" smtClean="0"/>
              <a:t>» + </a:t>
            </a:r>
            <a:r>
              <a:rPr lang="ru-RU" dirty="0" err="1" smtClean="0"/>
              <a:t>здоровьесбережение</a:t>
            </a:r>
            <a:endParaRPr lang="ru-RU" dirty="0"/>
          </a:p>
          <a:p>
            <a:r>
              <a:rPr lang="ru-RU" dirty="0"/>
              <a:t>4 модуля «Советы для родителей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Практические примеры </a:t>
            </a:r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32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Где посмотреть?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167" t="6481" r="18438" b="69075"/>
          <a:stretch/>
        </p:blipFill>
        <p:spPr>
          <a:xfrm>
            <a:off x="0" y="2217739"/>
            <a:ext cx="121920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0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программы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646" t="56296" r="24271" b="9445"/>
          <a:stretch/>
        </p:blipFill>
        <p:spPr>
          <a:xfrm>
            <a:off x="620184" y="1739900"/>
            <a:ext cx="8089282" cy="4203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17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планирования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375" t="41667" r="23333" b="21851"/>
          <a:stretch/>
        </p:blipFill>
        <p:spPr>
          <a:xfrm>
            <a:off x="228600" y="1485899"/>
            <a:ext cx="8382000" cy="46124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71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Педагогическая модель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520" t="24074" r="24063" b="31296"/>
          <a:stretch/>
        </p:blipFill>
        <p:spPr>
          <a:xfrm>
            <a:off x="677334" y="1141668"/>
            <a:ext cx="7152216" cy="50696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7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модели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333" t="31296" r="24062" b="37037"/>
          <a:stretch/>
        </p:blipFill>
        <p:spPr>
          <a:xfrm>
            <a:off x="546985" y="1676400"/>
            <a:ext cx="8727017" cy="4133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8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Проектирование </a:t>
            </a:r>
            <a:br>
              <a:rPr lang="ru-RU" dirty="0" smtClean="0"/>
            </a:br>
            <a:r>
              <a:rPr lang="ru-RU" dirty="0" smtClean="0"/>
              <a:t>воспитательной работы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062" t="54074" r="23958" b="22407"/>
          <a:stretch/>
        </p:blipFill>
        <p:spPr>
          <a:xfrm>
            <a:off x="677334" y="2076450"/>
            <a:ext cx="8679750" cy="3105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647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Содержательные форматы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750" t="30926" r="23437" b="31482"/>
          <a:stretch/>
        </p:blipFill>
        <p:spPr>
          <a:xfrm>
            <a:off x="677334" y="1524000"/>
            <a:ext cx="8311806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435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Содержательные форматы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8542" t="32037" r="23958" b="15186"/>
          <a:stretch/>
        </p:blipFill>
        <p:spPr>
          <a:xfrm>
            <a:off x="952500" y="1428750"/>
            <a:ext cx="6381750" cy="505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65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Содержательные форматы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959" t="33704" r="23124" b="40185"/>
          <a:stretch/>
        </p:blipFill>
        <p:spPr>
          <a:xfrm>
            <a:off x="677333" y="1619250"/>
            <a:ext cx="8360383" cy="3238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05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Содержательные форматы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8542" t="32037" r="23958" b="15186"/>
          <a:stretch/>
        </p:blipFill>
        <p:spPr>
          <a:xfrm>
            <a:off x="952500" y="1428750"/>
            <a:ext cx="6381750" cy="50522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78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958" t="25372" r="24271" b="11851"/>
          <a:stretch/>
        </p:blipFill>
        <p:spPr>
          <a:xfrm>
            <a:off x="677334" y="1365250"/>
            <a:ext cx="5075766" cy="48744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9885" t="34226" r="43324" b="58610"/>
          <a:stretch/>
        </p:blipFill>
        <p:spPr>
          <a:xfrm>
            <a:off x="6084801" y="1365250"/>
            <a:ext cx="2857500" cy="6858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64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Содержательные форматы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584" t="33333" r="23125" b="33333"/>
          <a:stretch/>
        </p:blipFill>
        <p:spPr>
          <a:xfrm>
            <a:off x="677334" y="1714500"/>
            <a:ext cx="8373322" cy="4210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85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Содержательные форматы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9375" t="38889" r="23021" b="30741"/>
          <a:stretch/>
        </p:blipFill>
        <p:spPr>
          <a:xfrm>
            <a:off x="677333" y="1771650"/>
            <a:ext cx="8596313" cy="3905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777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Содержательные форматы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541" t="37778" r="23438" b="23519"/>
          <a:stretch/>
        </p:blipFill>
        <p:spPr>
          <a:xfrm>
            <a:off x="677334" y="1447800"/>
            <a:ext cx="8051132" cy="4610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384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Содержательные форматы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7500" t="33704" r="24062" b="22037"/>
          <a:stretch/>
        </p:blipFill>
        <p:spPr>
          <a:xfrm>
            <a:off x="491952" y="1930400"/>
            <a:ext cx="6568067" cy="42541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0020" t="39377" r="43426" b="53906"/>
          <a:stretch/>
        </p:blipFill>
        <p:spPr>
          <a:xfrm>
            <a:off x="5768802" y="1530350"/>
            <a:ext cx="3505200" cy="800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096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Сопровождение семьи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853" t="44074" r="24272" b="26296"/>
          <a:stretch/>
        </p:blipFill>
        <p:spPr>
          <a:xfrm>
            <a:off x="677333" y="1733550"/>
            <a:ext cx="8387477" cy="3790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544" y="6211669"/>
            <a:ext cx="62039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Воспитателю о воспитании детей 5-7 лет в детском саду и семье.</a:t>
            </a:r>
            <a:br>
              <a:rPr lang="ru-RU" sz="1000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Практическое руководство по реализации Программы воспитания — М.: 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ФГБНУ </a:t>
            </a:r>
            <a:b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«Институт </a:t>
            </a:r>
            <a:r>
              <a:rPr lang="ru-RU" sz="1000" i="1" dirty="0">
                <a:solidFill>
                  <a:schemeClr val="bg2">
                    <a:lumMod val="75000"/>
                  </a:schemeClr>
                </a:solidFill>
              </a:rPr>
              <a:t>изучения детства, семьи и воспитания Российской академии образования», 2022</a:t>
            </a:r>
            <a:r>
              <a:rPr lang="ru-RU" sz="1000" i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2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34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0634" y="3225616"/>
            <a:ext cx="7766936" cy="1646302"/>
          </a:xfrm>
        </p:spPr>
        <p:txBody>
          <a:bodyPr/>
          <a:lstStyle/>
          <a:p>
            <a:r>
              <a:rPr lang="ru-RU" sz="3500" cap="all" dirty="0"/>
              <a:t>ПРАКТИЧЕСКОЕ РУКОВОДСТВО</a:t>
            </a:r>
            <a:br>
              <a:rPr lang="ru-RU" sz="3500" cap="all" dirty="0"/>
            </a:br>
            <a:r>
              <a:rPr lang="ru-RU" sz="3500" cap="all" dirty="0"/>
              <a:t>«ВОСПИТАТЕЛЮ О ВОСПИТАНИИ</a:t>
            </a:r>
            <a:r>
              <a:rPr lang="ru-RU" sz="3500" cap="all" dirty="0" smtClean="0"/>
              <a:t>»</a:t>
            </a:r>
            <a:br>
              <a:rPr lang="ru-RU" sz="3500" cap="all" dirty="0" smtClean="0"/>
            </a:br>
            <a:r>
              <a:rPr lang="ru-RU" sz="3500" cap="all" dirty="0"/>
              <a:t/>
            </a:r>
            <a:br>
              <a:rPr lang="ru-RU" sz="3500" cap="all" dirty="0"/>
            </a:br>
            <a:r>
              <a:rPr lang="ru-RU" sz="3500" cap="all" dirty="0"/>
              <a:t/>
            </a:r>
            <a:br>
              <a:rPr lang="ru-RU" sz="3500" cap="all" dirty="0"/>
            </a:br>
            <a:r>
              <a:rPr lang="ru-RU" sz="3500" dirty="0"/>
              <a:t/>
            </a:r>
            <a:br>
              <a:rPr lang="ru-RU" sz="3500" dirty="0"/>
            </a:br>
            <a:endParaRPr lang="ru-RU" sz="3500" dirty="0"/>
          </a:p>
        </p:txBody>
      </p:sp>
      <p:pic>
        <p:nvPicPr>
          <p:cNvPr id="1026" name="Picture 2" descr="https://catherineasquithgallery.com/uploads/posts/2021-02/1614514122_120-p-deti-na-belom-fone-1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46" y="2888246"/>
            <a:ext cx="4838430" cy="396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95313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392</Words>
  <Application>Microsoft Office PowerPoint</Application>
  <PresentationFormat>Широкоэкранный</PresentationFormat>
  <Paragraphs>46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Wingdings 3</vt:lpstr>
      <vt:lpstr>Грань</vt:lpstr>
      <vt:lpstr>ПРАКТИЧЕСКОЕ РУКОВОДСТВО «ВОСПИТАТЕЛЮ О ВОСПИТАНИИ»    </vt:lpstr>
      <vt:lpstr>#Воспитываем Вместе</vt:lpstr>
      <vt:lpstr>Практическое руководство включает в себя</vt:lpstr>
      <vt:lpstr>Где посмотреть? </vt:lpstr>
      <vt:lpstr>Структура программы</vt:lpstr>
      <vt:lpstr>Система планирования </vt:lpstr>
      <vt:lpstr>Педагогическая модель </vt:lpstr>
      <vt:lpstr>Содержание модели</vt:lpstr>
      <vt:lpstr>Проектирование  воспитательной работы </vt:lpstr>
      <vt:lpstr>Содержательные форматы </vt:lpstr>
      <vt:lpstr>Содержательные форматы </vt:lpstr>
      <vt:lpstr>Содержательные форматы </vt:lpstr>
      <vt:lpstr>Содержательные форматы </vt:lpstr>
      <vt:lpstr>Пример</vt:lpstr>
      <vt:lpstr>Содержательные форматы </vt:lpstr>
      <vt:lpstr>Содержательные форматы </vt:lpstr>
      <vt:lpstr>Содержательные форматы </vt:lpstr>
      <vt:lpstr>Содержательные форматы </vt:lpstr>
      <vt:lpstr>Сопровождение семьи </vt:lpstr>
      <vt:lpstr>ПРАКТИЧЕСКОЕ РУКОВОДСТВО «ВОСПИТАТЕЛЮ О ВОСПИТАНИИ»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ПРАКТИЧЕСКОЕ РУКОВОДСТВО «ВОСПИТАТЕЛЮ О ВОСПИТАНИИ»</dc:title>
  <dc:creator>Novikov</dc:creator>
  <cp:lastModifiedBy>Novikov</cp:lastModifiedBy>
  <cp:revision>5</cp:revision>
  <dcterms:created xsi:type="dcterms:W3CDTF">2023-02-20T10:13:15Z</dcterms:created>
  <dcterms:modified xsi:type="dcterms:W3CDTF">2023-02-21T14:18:00Z</dcterms:modified>
</cp:coreProperties>
</file>